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0" r:id="rId3"/>
    <p:sldId id="296" r:id="rId4"/>
    <p:sldId id="305" r:id="rId5"/>
    <p:sldId id="297" r:id="rId6"/>
    <p:sldId id="299" r:id="rId7"/>
    <p:sldId id="308" r:id="rId8"/>
    <p:sldId id="311" r:id="rId9"/>
    <p:sldId id="307" r:id="rId10"/>
    <p:sldId id="312" r:id="rId11"/>
    <p:sldId id="306" r:id="rId12"/>
    <p:sldId id="300" r:id="rId13"/>
    <p:sldId id="304" r:id="rId14"/>
    <p:sldId id="313" r:id="rId15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519"/>
    <a:srgbClr val="3274A1"/>
    <a:srgbClr val="3A923A"/>
    <a:srgbClr val="E1812C"/>
    <a:srgbClr val="FAF0F0"/>
    <a:srgbClr val="1373BA"/>
    <a:srgbClr val="408000"/>
    <a:srgbClr val="DFA9AF"/>
    <a:srgbClr val="FF008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9563" autoAdjust="0"/>
  </p:normalViewPr>
  <p:slideViewPr>
    <p:cSldViewPr snapToGrid="0" snapToObjects="1">
      <p:cViewPr varScale="1">
        <p:scale>
          <a:sx n="88" d="100"/>
          <a:sy n="88" d="100"/>
        </p:scale>
        <p:origin x="1698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D9BFA-4BF8-0C4E-B55A-3B17A56D22DE}" type="datetimeFigureOut">
              <a:rPr lang="it-IT" smtClean="0"/>
              <a:pPr/>
              <a:t>03/12/2025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71A43-3377-7A49-BB1F-62A5A4E5C78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78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CDB0D-F019-274E-8721-885AE8351769}" type="datetimeFigureOut">
              <a:rPr lang="it-IT" smtClean="0"/>
              <a:pPr/>
              <a:t>03/12/2025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5EDAB-4A52-CE45-94EC-F4609FDBE7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6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FA5797-52DF-2347-96EE-9DBC9E3979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8C8BA-D8B2-A74C-A683-A0461DF136C7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2C12AF75-520B-0043-A1B4-D786622D15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9136432-F0F5-5E4A-982E-172D9948B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375203-E2B9-7C4B-AB3C-C7A2363AD6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0B452-CB40-144E-917B-3D00F456ED74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C86EC1A-D6DE-B54A-ACF1-617EAC448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1D835D3-83D6-4D46-B167-F8B2B77A5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4009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5EDAB-4A52-CE45-94EC-F4609FDBE77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6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412569"/>
            <a:ext cx="2844800" cy="365125"/>
          </a:xfrm>
        </p:spPr>
        <p:txBody>
          <a:bodyPr/>
          <a:lstStyle/>
          <a:p>
            <a:fld id="{7C27E5BA-C587-4CE2-AD67-07241E16A530}" type="datetime1">
              <a:rPr lang="it-IT" smtClean="0"/>
              <a:t>03/12/2025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-24699" y="6412569"/>
            <a:ext cx="5574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7B18BF-23CC-434B-ADA0-FB36742EDD7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458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C68A-64E0-4AE8-BE67-85A15A437E8D}" type="datetime1">
              <a:rPr lang="it-IT" smtClean="0"/>
              <a:t>03/12/2025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FDD45C70-7C41-4D98-B81E-995752CB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4699" y="6387402"/>
            <a:ext cx="5574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7B18BF-23CC-434B-ADA0-FB36742EDD7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983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D99B-816A-4501-B95C-E1220AEEF1D3}" type="datetime1">
              <a:rPr lang="it-IT" smtClean="0"/>
              <a:t>03/12/2025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04009559-3407-45C6-98DA-9EAC6CA4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4699" y="6387402"/>
            <a:ext cx="557401" cy="365125"/>
          </a:xfrm>
          <a:prstGeom prst="rect">
            <a:avLst/>
          </a:prstGeom>
        </p:spPr>
        <p:txBody>
          <a:bodyPr/>
          <a:lstStyle/>
          <a:p>
            <a:fld id="{2C7B18BF-23CC-434B-ADA0-FB36742EDD7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603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423462"/>
            <a:ext cx="2844800" cy="365125"/>
          </a:xfrm>
        </p:spPr>
        <p:txBody>
          <a:bodyPr/>
          <a:lstStyle/>
          <a:p>
            <a:fld id="{2F1D6F1B-5C19-49C4-ACDE-66718DBBB08B}" type="datetime1">
              <a:rPr lang="it-IT" smtClean="0"/>
              <a:t>03/12/2025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F842F092-3756-4707-967A-DE7D63C48F88}"/>
              </a:ext>
            </a:extLst>
          </p:cNvPr>
          <p:cNvSpPr txBox="1">
            <a:spLocks/>
          </p:cNvSpPr>
          <p:nvPr userDrawn="1"/>
        </p:nvSpPr>
        <p:spPr>
          <a:xfrm>
            <a:off x="-24699" y="6412569"/>
            <a:ext cx="557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7B18BF-23CC-434B-ADA0-FB36742EDD76}" type="slidenum">
              <a:rPr lang="it-IT" sz="1200" smtClean="0">
                <a:solidFill>
                  <a:schemeClr val="bg1"/>
                </a:solidFill>
              </a:rPr>
              <a:pPr/>
              <a:t>‹#›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8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423462"/>
            <a:ext cx="2844800" cy="365125"/>
          </a:xfrm>
        </p:spPr>
        <p:txBody>
          <a:bodyPr/>
          <a:lstStyle/>
          <a:p>
            <a:fld id="{881976F3-F1E3-4C98-819C-2FF534E354B7}" type="datetime1">
              <a:rPr lang="it-IT" smtClean="0"/>
              <a:t>03/12/2025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0A87F95C-03FF-4702-991E-252C051B051E}"/>
              </a:ext>
            </a:extLst>
          </p:cNvPr>
          <p:cNvSpPr txBox="1">
            <a:spLocks/>
          </p:cNvSpPr>
          <p:nvPr userDrawn="1"/>
        </p:nvSpPr>
        <p:spPr>
          <a:xfrm>
            <a:off x="-24699" y="6412569"/>
            <a:ext cx="557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7B18BF-23CC-434B-ADA0-FB36742EDD76}" type="slidenum">
              <a:rPr lang="it-IT" sz="1200" smtClean="0">
                <a:solidFill>
                  <a:schemeClr val="bg1"/>
                </a:solidFill>
              </a:rPr>
              <a:pPr/>
              <a:t>‹#›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8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5F1D-EE8F-4595-935C-8D0494D65436}" type="datetime1">
              <a:rPr lang="it-IT" smtClean="0"/>
              <a:t>03/12/2025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E013438E-E906-427C-B4EE-1D18533A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4699" y="6387402"/>
            <a:ext cx="5574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7B18BF-23CC-434B-ADA0-FB36742EDD7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333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C8E0-107E-44B8-921B-83E32A980775}" type="datetime1">
              <a:rPr lang="it-IT" smtClean="0"/>
              <a:t>03/12/2025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B515839E-8F57-4439-90F4-F3EB93E6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4699" y="6387402"/>
            <a:ext cx="5574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7B18BF-23CC-434B-ADA0-FB36742EDD7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625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2D0E-73E6-408E-9952-84F5F032843A}" type="datetime1">
              <a:rPr lang="it-IT" smtClean="0"/>
              <a:t>03/12/2025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0C43DD7-9FCB-410A-AC01-AC270298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4699" y="6387402"/>
            <a:ext cx="5574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7B18BF-23CC-434B-ADA0-FB36742EDD7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129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BE69-27D5-4550-8C01-EBF07493CDC9}" type="datetime1">
              <a:rPr lang="it-IT" smtClean="0"/>
              <a:t>03/12/2025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3D94FE-FC5F-48FC-A491-365046BF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4699" y="6387402"/>
            <a:ext cx="5574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7B18BF-23CC-434B-ADA0-FB36742EDD7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451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43F4-D9EB-486E-8315-15A21FE6BD57}" type="datetime1">
              <a:rPr lang="it-IT" smtClean="0"/>
              <a:t>03/12/2025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04D81E0D-592A-4688-A8D4-E53647F8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4699" y="6387402"/>
            <a:ext cx="5574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7B18BF-23CC-434B-ADA0-FB36742EDD7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322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1E61-56F5-4D31-B7BD-096F9B064908}" type="datetime1">
              <a:rPr lang="it-IT" smtClean="0"/>
              <a:t>03/12/2025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5B4EE423-FD76-41BB-8E87-540D2AAA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4699" y="6387402"/>
            <a:ext cx="5574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7B18BF-23CC-434B-ADA0-FB36742EDD7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46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982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7E75E4C7-5790-4C91-B7C5-1567A5BC5982}" type="datetime1">
              <a:rPr lang="it-IT" smtClean="0"/>
              <a:t>03/12/2025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" y="6400800"/>
            <a:ext cx="508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C7B18BF-23CC-434B-ADA0-FB36742EDD7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619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E40810D-3212-0D4E-AE76-81AEB76E30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4470" y="412506"/>
            <a:ext cx="10550438" cy="1787251"/>
          </a:xfrm>
        </p:spPr>
        <p:txBody>
          <a:bodyPr anchor="ctr">
            <a:noAutofit/>
          </a:bodyPr>
          <a:lstStyle/>
          <a:p>
            <a:pPr algn="l"/>
            <a:r>
              <a:rPr lang="en-US" altLang="it-IT" sz="2800" b="1" dirty="0">
                <a:solidFill>
                  <a:srgbClr val="C00000"/>
                </a:solidFill>
              </a:rPr>
              <a:t>Stochastic Weather Generation at High Spatial Resolution Informed by Convection-Permitting Modeling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9CE7BFA-8BAE-4559-AAAB-85E7F21F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18BF-23CC-434B-ADA0-FB36742EDD76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65EABF7-AB79-4175-B7BA-A32A1E803399}"/>
              </a:ext>
            </a:extLst>
          </p:cNvPr>
          <p:cNvSpPr txBox="1">
            <a:spLocks noChangeArrowheads="1"/>
          </p:cNvSpPr>
          <p:nvPr/>
        </p:nvSpPr>
        <p:spPr>
          <a:xfrm>
            <a:off x="714470" y="2539788"/>
            <a:ext cx="10550438" cy="1787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it-IT" sz="2400" b="1" dirty="0">
                <a:solidFill>
                  <a:srgbClr val="C00000"/>
                </a:solidFill>
              </a:rPr>
              <a:t>Petr Vohnicky</a:t>
            </a:r>
            <a:r>
              <a:rPr lang="en-US" altLang="it-IT" sz="2400" b="1" baseline="30000" dirty="0">
                <a:solidFill>
                  <a:srgbClr val="C00000"/>
                </a:solidFill>
              </a:rPr>
              <a:t>1</a:t>
            </a:r>
          </a:p>
          <a:p>
            <a:pPr algn="l"/>
            <a:r>
              <a:rPr lang="en-US" altLang="it-IT" sz="2400" dirty="0"/>
              <a:t>Eleonora Dallan</a:t>
            </a:r>
            <a:r>
              <a:rPr lang="en-US" altLang="it-IT" sz="2400" baseline="30000" dirty="0"/>
              <a:t>1</a:t>
            </a:r>
          </a:p>
          <a:p>
            <a:pPr algn="l"/>
            <a:r>
              <a:rPr lang="en-US" altLang="it-IT" sz="2400" dirty="0"/>
              <a:t>Francesco Marra</a:t>
            </a:r>
            <a:r>
              <a:rPr lang="en-US" altLang="it-IT" sz="2400" baseline="30000" dirty="0"/>
              <a:t>2</a:t>
            </a:r>
          </a:p>
          <a:p>
            <a:pPr algn="l"/>
            <a:r>
              <a:rPr lang="en-US" altLang="it-IT" sz="2400" dirty="0"/>
              <a:t>Nadav Peleg</a:t>
            </a:r>
            <a:r>
              <a:rPr lang="en-US" altLang="it-IT" sz="2400" baseline="30000" dirty="0"/>
              <a:t>3,4</a:t>
            </a:r>
          </a:p>
          <a:p>
            <a:pPr algn="l"/>
            <a:r>
              <a:rPr lang="en-US" altLang="it-IT" sz="2400" dirty="0"/>
              <a:t>Marco Borga</a:t>
            </a:r>
            <a:r>
              <a:rPr lang="en-US" altLang="it-IT" sz="2400" baseline="30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5EE3BB-9413-4168-89F9-2ACE32EEE36F}"/>
              </a:ext>
            </a:extLst>
          </p:cNvPr>
          <p:cNvSpPr txBox="1"/>
          <p:nvPr/>
        </p:nvSpPr>
        <p:spPr>
          <a:xfrm>
            <a:off x="638270" y="4658243"/>
            <a:ext cx="11040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30000" dirty="0">
                <a:latin typeface="+mj-lt"/>
              </a:rPr>
              <a:t>1 </a:t>
            </a:r>
            <a:r>
              <a:rPr lang="en-US" dirty="0">
                <a:latin typeface="+mj-lt"/>
              </a:rPr>
              <a:t>Department of Land, Environment, Agriculture and Forestry, University of Padova – Italy </a:t>
            </a:r>
          </a:p>
          <a:p>
            <a:r>
              <a:rPr lang="en-US" baseline="30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Department of Geosciences, University of Padova – Italy </a:t>
            </a:r>
          </a:p>
          <a:p>
            <a:r>
              <a:rPr lang="en-US" baseline="30000" dirty="0">
                <a:latin typeface="+mj-lt"/>
              </a:rPr>
              <a:t>3 </a:t>
            </a:r>
            <a:r>
              <a:rPr lang="en-US" dirty="0">
                <a:latin typeface="+mj-lt"/>
              </a:rPr>
              <a:t>Institute of Earth Surface Dynamics, University of Lausanne – Switzerland </a:t>
            </a:r>
          </a:p>
          <a:p>
            <a:r>
              <a:rPr lang="en-US" baseline="30000" dirty="0">
                <a:latin typeface="+mj-lt"/>
              </a:rPr>
              <a:t>4 </a:t>
            </a:r>
            <a:r>
              <a:rPr lang="en-US" dirty="0">
                <a:latin typeface="+mj-lt"/>
              </a:rPr>
              <a:t>Expertise Center for Climate Extremes, University of Lausanne – Switzerland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342B29-A135-409E-882B-27EC638FBA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168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US" altLang="it-IT" sz="4800" b="1" dirty="0">
                <a:solidFill>
                  <a:srgbClr val="C00000"/>
                </a:solidFill>
              </a:rPr>
              <a:t>Results – Future change rain vs snow</a:t>
            </a:r>
            <a:endParaRPr lang="en-US" altLang="it-IT" dirty="0">
              <a:solidFill>
                <a:srgbClr val="C0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1E0277-A9C4-49B9-AFEF-D7A2F3789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573" y="685799"/>
            <a:ext cx="5825787" cy="48463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811B0A-F9DC-4F5E-B778-0B4F6911A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06" y="685799"/>
            <a:ext cx="5825787" cy="484632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D609DE6-7FF4-438E-8C3E-53538C93A631}"/>
              </a:ext>
            </a:extLst>
          </p:cNvPr>
          <p:cNvSpPr txBox="1">
            <a:spLocks/>
          </p:cNvSpPr>
          <p:nvPr/>
        </p:nvSpPr>
        <p:spPr>
          <a:xfrm>
            <a:off x="515296" y="5675813"/>
            <a:ext cx="3272933" cy="674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/>
              <a:t>Rainfall increase</a:t>
            </a:r>
          </a:p>
          <a:p>
            <a:endParaRPr lang="en-US" sz="28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A07BC7-A550-4056-9FE4-C5878D48664F}"/>
              </a:ext>
            </a:extLst>
          </p:cNvPr>
          <p:cNvSpPr txBox="1">
            <a:spLocks/>
          </p:cNvSpPr>
          <p:nvPr/>
        </p:nvSpPr>
        <p:spPr>
          <a:xfrm>
            <a:off x="6790536" y="5675813"/>
            <a:ext cx="6476999" cy="674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Snow decrease</a:t>
            </a:r>
          </a:p>
        </p:txBody>
      </p:sp>
    </p:spTree>
    <p:extLst>
      <p:ext uri="{BB962C8B-B14F-4D97-AF65-F5344CB8AC3E}">
        <p14:creationId xmlns:p14="http://schemas.microsoft.com/office/powerpoint/2010/main" val="26919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342B29-A135-409E-882B-27EC638FBA21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0"/>
            <a:ext cx="10058400" cy="168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US" altLang="it-IT" sz="4800" b="1" dirty="0">
                <a:solidFill>
                  <a:srgbClr val="C00000"/>
                </a:solidFill>
              </a:rPr>
              <a:t>Results – Future SWE</a:t>
            </a:r>
            <a:endParaRPr lang="en-US" altLang="it-IT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EFB08-17C5-4165-8238-6F21A2DED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411" y="685800"/>
            <a:ext cx="6595230" cy="5486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0A7AA4-F0B4-43D1-B38F-2723B909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64" y="2244087"/>
            <a:ext cx="4508084" cy="1684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Large decrease in the snow water equivalent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289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342B29-A135-409E-882B-27EC638FBA21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0"/>
            <a:ext cx="10058400" cy="168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US" altLang="it-IT" sz="4800" b="1" dirty="0">
                <a:solidFill>
                  <a:srgbClr val="C00000"/>
                </a:solidFill>
              </a:rPr>
              <a:t>Results – Future change Runoff</a:t>
            </a:r>
            <a:endParaRPr lang="en-US" altLang="it-IT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A3895-BE89-484B-B897-A56326902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58" y="754927"/>
            <a:ext cx="3972395" cy="4846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615DDD-A9AC-4911-A87F-3E9901B60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31" y="754927"/>
            <a:ext cx="5825787" cy="484632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60B1D5-EBBF-43CA-9D81-383163FCE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6258" y="5601248"/>
            <a:ext cx="4359352" cy="6749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Increase of floods in RCP85 but not due to temperature</a:t>
            </a:r>
          </a:p>
          <a:p>
            <a:endParaRPr lang="en-US" sz="2000" dirty="0"/>
          </a:p>
          <a:p>
            <a:endParaRPr lang="en-US" sz="2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477890-0550-40D8-8839-14E71F7CDDA4}"/>
              </a:ext>
            </a:extLst>
          </p:cNvPr>
          <p:cNvSpPr txBox="1">
            <a:spLocks/>
          </p:cNvSpPr>
          <p:nvPr/>
        </p:nvSpPr>
        <p:spPr>
          <a:xfrm>
            <a:off x="1262620" y="5682344"/>
            <a:ext cx="3616207" cy="674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/>
              <a:t>Higher winter runoff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040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C1737-9E92-492F-A1A6-7312AE5F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16430"/>
            <a:ext cx="10972800" cy="536665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With synthetic weather from AWE-GEN-2D, we were able to simulate seasonal runoff statistics close to the observation</a:t>
            </a:r>
          </a:p>
          <a:p>
            <a:r>
              <a:rPr lang="en-US" dirty="0"/>
              <a:t>but not so good extremes flood statistics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Under RCP85 (factors of changes from ETH-CPM):</a:t>
            </a:r>
          </a:p>
          <a:p>
            <a:r>
              <a:rPr lang="en-US" dirty="0"/>
              <a:t>Temperature increase influence the winter season runoff but not floods. (Only higher quantiles had small increase)</a:t>
            </a:r>
          </a:p>
          <a:p>
            <a:endParaRPr lang="en-US" dirty="0"/>
          </a:p>
          <a:p>
            <a:r>
              <a:rPr lang="en-US" dirty="0"/>
              <a:t>Overall precipitation increase “compensate” for the temperature increase in the seasonal runoff especially during the summer</a:t>
            </a:r>
          </a:p>
          <a:p>
            <a:r>
              <a:rPr lang="en-US" dirty="0"/>
              <a:t>Increase in mostly summer extremes positively influenced the flood generation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What’s next?</a:t>
            </a:r>
          </a:p>
          <a:p>
            <a:r>
              <a:rPr lang="en-US" dirty="0"/>
              <a:t>Extend analysis with more CPM models and longer timeseries of synthetic data.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262A8-21A5-44E2-982B-CF756FEFDFDD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0"/>
            <a:ext cx="10058400" cy="168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US" altLang="it-IT" sz="4800" b="1" dirty="0">
                <a:solidFill>
                  <a:srgbClr val="C00000"/>
                </a:solidFill>
              </a:rPr>
              <a:t>Conclusion</a:t>
            </a:r>
            <a:endParaRPr lang="en-US" alt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2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A80B59-D0BD-4C97-8798-D3B6338697B6}"/>
              </a:ext>
            </a:extLst>
          </p:cNvPr>
          <p:cNvSpPr txBox="1">
            <a:spLocks noChangeArrowheads="1"/>
          </p:cNvSpPr>
          <p:nvPr/>
        </p:nvSpPr>
        <p:spPr>
          <a:xfrm>
            <a:off x="993638" y="5689602"/>
            <a:ext cx="10715762" cy="77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it-IT" sz="1400" dirty="0"/>
              <a:t>The research leading to these results has received funding from the European Union's Horizon 2020 Research and Innovation Programme under the Marie Skłodowska-Curie Grant Agreement No 101034319 and from the European Union – NextGenerationEU.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DE9E1BF-4B90-4244-BB65-E95DAD1D1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" y="5689602"/>
            <a:ext cx="89535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E45C3AB0-2EBF-428D-87B2-A3641D3597B4}"/>
              </a:ext>
            </a:extLst>
          </p:cNvPr>
          <p:cNvSpPr txBox="1">
            <a:spLocks noChangeArrowheads="1"/>
          </p:cNvSpPr>
          <p:nvPr/>
        </p:nvSpPr>
        <p:spPr>
          <a:xfrm>
            <a:off x="405912" y="2540002"/>
            <a:ext cx="10972800" cy="77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it-IT" dirty="0"/>
              <a:t>Thank you for your attention.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5847098-476A-4B9F-B237-429EB509847B}"/>
              </a:ext>
            </a:extLst>
          </p:cNvPr>
          <p:cNvSpPr txBox="1">
            <a:spLocks noChangeArrowheads="1"/>
          </p:cNvSpPr>
          <p:nvPr/>
        </p:nvSpPr>
        <p:spPr>
          <a:xfrm>
            <a:off x="714470" y="412506"/>
            <a:ext cx="10550438" cy="1787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it-IT" sz="2800" b="1">
                <a:solidFill>
                  <a:srgbClr val="C00000"/>
                </a:solidFill>
              </a:rPr>
              <a:t>Stochastic Weather Generation at High Spatial Resolution Informed by Convection-Permitting Modeling</a:t>
            </a:r>
            <a:endParaRPr lang="en-US" altLang="it-IT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4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F038DEA7-6BE0-304D-9A5E-06C3560BD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0"/>
            <a:ext cx="9601200" cy="84915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it-IT" sz="4800" b="1" dirty="0">
                <a:solidFill>
                  <a:srgbClr val="C00000"/>
                </a:solidFill>
              </a:rPr>
              <a:t>Motivation</a:t>
            </a:r>
            <a:endParaRPr lang="en-US" altLang="it-IT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C2405-882C-481F-8B52-382EFE95E514}"/>
              </a:ext>
            </a:extLst>
          </p:cNvPr>
          <p:cNvSpPr txBox="1"/>
          <p:nvPr/>
        </p:nvSpPr>
        <p:spPr>
          <a:xfrm>
            <a:off x="453095" y="648200"/>
            <a:ext cx="68512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Known issues:</a:t>
            </a:r>
          </a:p>
          <a:p>
            <a:pPr marL="342900" indent="-342900">
              <a:buAutoNum type="arabicParenR"/>
            </a:pPr>
            <a:r>
              <a:rPr lang="en-US" dirty="0">
                <a:latin typeface="+mj-lt"/>
              </a:rPr>
              <a:t>Convection-permitting climate models (CPMs) have too short timeseries (usually 10 years)</a:t>
            </a:r>
          </a:p>
          <a:p>
            <a:pPr marL="342900" indent="-342900">
              <a:buAutoNum type="arabicParenR"/>
            </a:pPr>
            <a:r>
              <a:rPr lang="en-US" dirty="0">
                <a:latin typeface="+mj-lt"/>
              </a:rPr>
              <a:t>Bias in CPMs precipitation</a:t>
            </a:r>
          </a:p>
          <a:p>
            <a:r>
              <a:rPr lang="en-US" b="1" i="1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b="1" i="1" dirty="0">
                <a:latin typeface="+mj-lt"/>
              </a:rPr>
              <a:t>This limits the usability for hydrological simulations</a:t>
            </a:r>
          </a:p>
          <a:p>
            <a:pPr marL="342900" indent="-342900">
              <a:buAutoNum type="arabicParenR"/>
            </a:pPr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Main objective: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Simulate Precipitation + Temperature </a:t>
            </a:r>
            <a:r>
              <a:rPr lang="en-US" dirty="0">
                <a:latin typeface="+mj-lt"/>
              </a:rPr>
              <a:t>based on CPMs to extend their time range </a:t>
            </a:r>
            <a:r>
              <a:rPr lang="en-US" b="1" dirty="0">
                <a:latin typeface="+mj-lt"/>
              </a:rPr>
              <a:t>in hourly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Understanding future hydrological changes through high-resolution stochastic weather generation informed by convection-permitting models</a:t>
            </a:r>
            <a:endParaRPr lang="en-US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4061EC-9A0F-400C-B837-0B627CCBA313}"/>
              </a:ext>
            </a:extLst>
          </p:cNvPr>
          <p:cNvSpPr txBox="1"/>
          <p:nvPr/>
        </p:nvSpPr>
        <p:spPr>
          <a:xfrm>
            <a:off x="3362325" y="58568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8F3693-F233-499E-8E5E-CDA1F736B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025" y="4035815"/>
            <a:ext cx="4840061" cy="2272724"/>
          </a:xfrm>
          <a:prstGeom prst="rect">
            <a:avLst/>
          </a:prstGeom>
        </p:spPr>
      </p:pic>
      <p:pic>
        <p:nvPicPr>
          <p:cNvPr id="6" name="Content Placeholder 15">
            <a:extLst>
              <a:ext uri="{FF2B5EF4-FFF2-40B4-BE49-F238E27FC236}">
                <a16:creationId xmlns:a16="http://schemas.microsoft.com/office/drawing/2014/main" id="{EDFAEB8C-2F23-4FBB-9C2C-ECFEF3C7D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715" y="958836"/>
            <a:ext cx="4401011" cy="4897983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80237A3A-2DCF-41D3-93C2-5B5142F3CDE8}"/>
              </a:ext>
            </a:extLst>
          </p:cNvPr>
          <p:cNvSpPr/>
          <p:nvPr/>
        </p:nvSpPr>
        <p:spPr>
          <a:xfrm rot="16200000">
            <a:off x="3936525" y="4158853"/>
            <a:ext cx="842305" cy="435428"/>
          </a:xfrm>
          <a:prstGeom prst="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8694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>
            <a:extLst>
              <a:ext uri="{FF2B5EF4-FFF2-40B4-BE49-F238E27FC236}">
                <a16:creationId xmlns:a16="http://schemas.microsoft.com/office/drawing/2014/main" id="{EE764618-EE51-4C58-8FF5-A94CF3FBE020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0"/>
            <a:ext cx="9601200" cy="84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US" altLang="it-IT" sz="4800" b="1" dirty="0">
                <a:solidFill>
                  <a:srgbClr val="C00000"/>
                </a:solidFill>
              </a:rPr>
              <a:t>Methodology (Calibration)</a:t>
            </a:r>
            <a:endParaRPr lang="en-US" altLang="it-IT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33368-E527-425E-92A7-5D89D62869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6" y="771148"/>
            <a:ext cx="4509152" cy="3705741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6CD72E-8E8C-40D9-AD43-7C20D332C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585" y="708626"/>
            <a:ext cx="4082415" cy="258933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5600" b="1" dirty="0">
                <a:latin typeface="+mj-lt"/>
              </a:rPr>
              <a:t>Semi-distributed Hydrological model: ICHYMOD (v1.1)</a:t>
            </a:r>
          </a:p>
          <a:p>
            <a:pPr marL="0" indent="0" algn="ctr">
              <a:buNone/>
            </a:pPr>
            <a:endParaRPr lang="en-US" sz="5600" b="1" dirty="0">
              <a:latin typeface="+mj-lt"/>
            </a:endParaRPr>
          </a:p>
          <a:p>
            <a:pPr marL="0" indent="0">
              <a:buNone/>
            </a:pPr>
            <a:r>
              <a:rPr lang="en-US" sz="5600" b="1" dirty="0">
                <a:latin typeface="+mj-lt"/>
              </a:rPr>
              <a:t>A) Rio Plan (49.0 km²) </a:t>
            </a:r>
          </a:p>
          <a:p>
            <a:r>
              <a:rPr lang="en-US" sz="5600" dirty="0">
                <a:latin typeface="+mj-lt"/>
              </a:rPr>
              <a:t>KGE (Kling–Gupta Efficiency): 0.813</a:t>
            </a:r>
          </a:p>
          <a:p>
            <a:r>
              <a:rPr lang="en-US" sz="5600" dirty="0">
                <a:latin typeface="+mj-lt"/>
              </a:rPr>
              <a:t>bias : 0.963</a:t>
            </a:r>
          </a:p>
          <a:p>
            <a:pPr marL="0" indent="0">
              <a:buNone/>
            </a:pPr>
            <a:r>
              <a:rPr lang="en-US" sz="5600" b="1" dirty="0">
                <a:latin typeface="+mj-lt"/>
              </a:rPr>
              <a:t>B) Rio </a:t>
            </a:r>
            <a:r>
              <a:rPr lang="en-US" sz="5600" b="1" dirty="0" err="1">
                <a:latin typeface="+mj-lt"/>
              </a:rPr>
              <a:t>Passirio</a:t>
            </a:r>
            <a:r>
              <a:rPr lang="en-US" sz="5600" b="1" dirty="0">
                <a:latin typeface="+mj-lt"/>
              </a:rPr>
              <a:t> at </a:t>
            </a:r>
            <a:r>
              <a:rPr lang="en-US" sz="5600" b="1" dirty="0" err="1">
                <a:latin typeface="+mj-lt"/>
              </a:rPr>
              <a:t>Merano</a:t>
            </a:r>
            <a:r>
              <a:rPr lang="en-US" sz="5600" b="1" dirty="0">
                <a:latin typeface="+mj-lt"/>
              </a:rPr>
              <a:t>  (414 km²)  </a:t>
            </a:r>
          </a:p>
          <a:p>
            <a:r>
              <a:rPr lang="en-US" sz="5600" dirty="0">
                <a:latin typeface="+mj-lt"/>
              </a:rPr>
              <a:t>KGE (Kling–Gupta Efficiency): 0.697</a:t>
            </a:r>
          </a:p>
          <a:p>
            <a:r>
              <a:rPr lang="en-US" sz="5600" dirty="0">
                <a:latin typeface="+mj-lt"/>
              </a:rPr>
              <a:t>bias : 0.971 </a:t>
            </a:r>
          </a:p>
          <a:p>
            <a:pPr marL="0" indent="0">
              <a:buNone/>
            </a:pPr>
            <a:r>
              <a:rPr lang="en-US" sz="5600" b="1" dirty="0">
                <a:latin typeface="+mj-lt"/>
              </a:rPr>
              <a:t>C) Rio </a:t>
            </a:r>
            <a:r>
              <a:rPr lang="en-US" sz="5600" b="1" dirty="0" err="1">
                <a:latin typeface="+mj-lt"/>
              </a:rPr>
              <a:t>Ridanna</a:t>
            </a:r>
            <a:r>
              <a:rPr lang="en-US" sz="5600" b="1" dirty="0">
                <a:latin typeface="+mj-lt"/>
              </a:rPr>
              <a:t> at </a:t>
            </a:r>
            <a:r>
              <a:rPr lang="en-US" sz="5600" b="1" dirty="0" err="1">
                <a:latin typeface="+mj-lt"/>
              </a:rPr>
              <a:t>Vipiteno</a:t>
            </a:r>
            <a:r>
              <a:rPr lang="en-US" sz="5600" b="1" dirty="0">
                <a:latin typeface="+mj-lt"/>
              </a:rPr>
              <a:t> (210.2 km²)</a:t>
            </a:r>
          </a:p>
          <a:p>
            <a:r>
              <a:rPr lang="en-US" sz="5600" dirty="0">
                <a:latin typeface="+mj-lt"/>
              </a:rPr>
              <a:t>KGE (Kling–Gupta Efficiency): 0.830</a:t>
            </a:r>
          </a:p>
          <a:p>
            <a:r>
              <a:rPr lang="en-US" sz="5600" dirty="0">
                <a:latin typeface="+mj-lt"/>
              </a:rPr>
              <a:t>bias : 0.971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C47151-AA8C-4DBF-9B6F-2812D22B62D1}"/>
              </a:ext>
            </a:extLst>
          </p:cNvPr>
          <p:cNvSpPr txBox="1"/>
          <p:nvPr/>
        </p:nvSpPr>
        <p:spPr>
          <a:xfrm>
            <a:off x="226636" y="4631390"/>
            <a:ext cx="4232107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Setup AWEGEN-2D: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2.5 km grid; 16 x 16 grid domain</a:t>
            </a:r>
          </a:p>
          <a:p>
            <a:r>
              <a:rPr lang="en-US" sz="14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Precipitation: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12 YEARS where all 10 precipitation stations has data 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Calibri Light" panose="020F0302020204030204" pitchFamily="34" charset="0"/>
              </a:rPr>
              <a:t>(various years 2005-2020)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Temperature: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2004 to 2021</a:t>
            </a:r>
          </a:p>
          <a:p>
            <a:r>
              <a:rPr lang="en-US" sz="14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Cloud Cover (ERA5) :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2004 to 2021</a:t>
            </a:r>
            <a:endParaRPr lang="en-US" sz="1400" b="1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Wind speed at 500 </a:t>
            </a:r>
            <a:r>
              <a:rPr lang="en-US" sz="1400" b="1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hPa</a:t>
            </a:r>
            <a:r>
              <a:rPr lang="en-US" sz="14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(ERA5) :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2004 to 2021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8BE971-EA35-424A-BCA0-4C860003719A}"/>
              </a:ext>
            </a:extLst>
          </p:cNvPr>
          <p:cNvGrpSpPr/>
          <p:nvPr/>
        </p:nvGrpSpPr>
        <p:grpSpPr>
          <a:xfrm>
            <a:off x="8109585" y="3319672"/>
            <a:ext cx="3750083" cy="3077211"/>
            <a:chOff x="5009612" y="3764227"/>
            <a:chExt cx="3750083" cy="30772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FB874A-8F90-4896-94DF-3CC6B4D138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09612" y="3764227"/>
              <a:ext cx="3750083" cy="3077211"/>
              <a:chOff x="3813780" y="2469092"/>
              <a:chExt cx="5093153" cy="417929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605E1FF-9AFF-4C08-8380-6CA60D208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3780" y="2469092"/>
                <a:ext cx="5093153" cy="417929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3811FE-5EFB-4AB7-BE8D-2A6D46D1B4AB}"/>
                  </a:ext>
                </a:extLst>
              </p:cNvPr>
              <p:cNvSpPr txBox="1"/>
              <p:nvPr/>
            </p:nvSpPr>
            <p:spPr>
              <a:xfrm>
                <a:off x="6843213" y="3241886"/>
                <a:ext cx="949353" cy="479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C) </a:t>
                </a:r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18D959-847A-43DA-8D2B-3836F13378A1}"/>
                  </a:ext>
                </a:extLst>
              </p:cNvPr>
              <p:cNvSpPr txBox="1"/>
              <p:nvPr/>
            </p:nvSpPr>
            <p:spPr>
              <a:xfrm>
                <a:off x="5355830" y="5926328"/>
                <a:ext cx="706257" cy="479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B) </a:t>
                </a:r>
                <a:endParaRPr lang="en-US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94266D-994C-4617-93BC-F995B99E674E}"/>
                  </a:ext>
                </a:extLst>
              </p:cNvPr>
              <p:cNvSpPr txBox="1"/>
              <p:nvPr/>
            </p:nvSpPr>
            <p:spPr>
              <a:xfrm>
                <a:off x="4777751" y="4492484"/>
                <a:ext cx="706257" cy="501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A) </a:t>
                </a:r>
                <a:endParaRPr lang="en-US" dirty="0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790E0D-85B3-4772-BFFB-3B28A9FDA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9201" y="5083034"/>
              <a:ext cx="768482" cy="829119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388307D-6A59-4D3D-84E9-74235768A579}"/>
              </a:ext>
            </a:extLst>
          </p:cNvPr>
          <p:cNvSpPr txBox="1"/>
          <p:nvPr/>
        </p:nvSpPr>
        <p:spPr>
          <a:xfrm>
            <a:off x="4790661" y="1015501"/>
            <a:ext cx="2791123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+mj-lt"/>
                <a:cs typeface="Calibri Light" panose="020F0302020204030204" pitchFamily="34" charset="0"/>
              </a:rPr>
              <a:t>ii.)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+mj-lt"/>
                <a:cs typeface="Calibri Light" panose="020F0302020204030204" pitchFamily="34" charset="0"/>
              </a:rPr>
              <a:t>Mean areal precipitation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+mj-lt"/>
                <a:cs typeface="Calibri Light" panose="020F0302020204030204" pitchFamily="34" charset="0"/>
              </a:rPr>
              <a:t>Wet area ratio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+mj-lt"/>
                <a:cs typeface="Calibri Light" panose="020F0302020204030204" pitchFamily="34" charset="0"/>
              </a:rPr>
              <a:t>Spatial correlation CV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+mj-lt"/>
                <a:cs typeface="Calibri Light" panose="020F0302020204030204" pitchFamily="34" charset="0"/>
              </a:rPr>
              <a:t>Observed occurrence</a:t>
            </a:r>
          </a:p>
          <a:p>
            <a:endParaRPr lang="en-US" sz="1400" dirty="0">
              <a:latin typeface="+mj-lt"/>
              <a:cs typeface="Calibri Light" panose="020F0302020204030204" pitchFamily="34" charset="0"/>
            </a:endParaRPr>
          </a:p>
          <a:p>
            <a:r>
              <a:rPr lang="en-US" sz="1400" dirty="0">
                <a:latin typeface="+mj-lt"/>
                <a:cs typeface="Calibri Light" panose="020F0302020204030204" pitchFamily="34" charset="0"/>
              </a:rPr>
              <a:t>iii)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+mj-lt"/>
                <a:cs typeface="Calibri Light" panose="020F0302020204030204" pitchFamily="34" charset="0"/>
              </a:rPr>
              <a:t>Bias correction </a:t>
            </a:r>
            <a:r>
              <a:rPr lang="en-US" sz="14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on intensities</a:t>
            </a:r>
            <a:endParaRPr lang="en-US" sz="1000" i="1" dirty="0">
              <a:latin typeface="+mj-lt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i="1" dirty="0">
              <a:latin typeface="+mj-lt"/>
              <a:cs typeface="Calibri Light" panose="020F0302020204030204" pitchFamily="34" charset="0"/>
            </a:endParaRPr>
          </a:p>
          <a:p>
            <a:endParaRPr lang="en-US" sz="14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C1B53C-7367-4AA7-8184-E762E7BCDE90}"/>
              </a:ext>
            </a:extLst>
          </p:cNvPr>
          <p:cNvSpPr txBox="1"/>
          <p:nvPr/>
        </p:nvSpPr>
        <p:spPr>
          <a:xfrm>
            <a:off x="4790662" y="2839995"/>
            <a:ext cx="27911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+mj-lt"/>
                <a:cs typeface="Calibri Light" panose="020F0302020204030204" pitchFamily="34" charset="0"/>
              </a:rPr>
              <a:t>“Precipitation 2000-2021 grid”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5DCCD-CA40-4B81-BB3C-40693264BDCD}"/>
              </a:ext>
            </a:extLst>
          </p:cNvPr>
          <p:cNvSpPr txBox="1"/>
          <p:nvPr/>
        </p:nvSpPr>
        <p:spPr>
          <a:xfrm>
            <a:off x="-99329" y="741741"/>
            <a:ext cx="1905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AWE-GEN-2D: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B01DCA-CBCB-4D05-9810-9A32BB492A82}"/>
              </a:ext>
            </a:extLst>
          </p:cNvPr>
          <p:cNvSpPr txBox="1"/>
          <p:nvPr/>
        </p:nvSpPr>
        <p:spPr>
          <a:xfrm>
            <a:off x="8962812" y="1049985"/>
            <a:ext cx="2375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+mj-lt"/>
                <a:cs typeface="Calibri Light" panose="020F0302020204030204" pitchFamily="34" charset="0"/>
              </a:rPr>
              <a:t>(Calibrated on 1996-2023)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9F6F1C-6A29-43E1-B786-330645C7CD0E}"/>
              </a:ext>
            </a:extLst>
          </p:cNvPr>
          <p:cNvSpPr txBox="1"/>
          <p:nvPr/>
        </p:nvSpPr>
        <p:spPr>
          <a:xfrm>
            <a:off x="4949566" y="3676670"/>
            <a:ext cx="2473311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We do not have grid hourly precipitation data.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We interpolate to grid scale by </a:t>
            </a:r>
            <a:r>
              <a:rPr lang="en-US" sz="1400" b="1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multiquadratic</a:t>
            </a:r>
            <a:r>
              <a:rPr lang="en-US" sz="14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surface fitting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(</a:t>
            </a:r>
            <a:r>
              <a:rPr lang="en-US" sz="1400" b="1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Borga</a:t>
            </a:r>
            <a:r>
              <a:rPr lang="en-US" sz="14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&amp; </a:t>
            </a:r>
            <a:r>
              <a:rPr lang="en-US" sz="1400" b="1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Vizzaccaro</a:t>
            </a:r>
            <a:r>
              <a:rPr lang="en-US" sz="14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1997)</a:t>
            </a:r>
            <a:endParaRPr lang="en-US" sz="14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9C33305-B6B5-43B8-ACDA-986C9F8CC715}"/>
              </a:ext>
            </a:extLst>
          </p:cNvPr>
          <p:cNvSpPr/>
          <p:nvPr/>
        </p:nvSpPr>
        <p:spPr>
          <a:xfrm>
            <a:off x="6028379" y="3160229"/>
            <a:ext cx="315686" cy="59071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17" grpId="0" animBg="1"/>
      <p:bldP spid="18" grpId="0"/>
      <p:bldP spid="19" grpId="0"/>
      <p:bldP spid="20" grpId="0"/>
      <p:bldP spid="2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8ED6950-7918-458D-B0B1-727703E9E7A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168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US" altLang="it-IT" sz="4800" b="1" dirty="0">
                <a:solidFill>
                  <a:srgbClr val="C00000"/>
                </a:solidFill>
              </a:rPr>
              <a:t>Methodology (Climate model and Setup)</a:t>
            </a:r>
            <a:endParaRPr lang="en-US" altLang="it-IT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1F83C-E85F-4E66-8A83-080C137F8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166018"/>
            <a:ext cx="11582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ETH model from CORDEX FPS-Convection </a:t>
            </a:r>
          </a:p>
          <a:p>
            <a:r>
              <a:rPr lang="en-US" dirty="0"/>
              <a:t>COSMO-</a:t>
            </a:r>
            <a:r>
              <a:rPr lang="en-US" dirty="0" err="1"/>
              <a:t>crCLIM</a:t>
            </a:r>
            <a:r>
              <a:rPr lang="en-US" dirty="0"/>
              <a:t> 2.2km (GCM MPI-ESM-LR)</a:t>
            </a:r>
          </a:p>
          <a:p>
            <a:r>
              <a:rPr lang="en-US" dirty="0"/>
              <a:t>Precipitation and Temperature at </a:t>
            </a:r>
            <a:r>
              <a:rPr lang="en-US" b="1" dirty="0"/>
              <a:t>1h resolution</a:t>
            </a:r>
          </a:p>
          <a:p>
            <a:r>
              <a:rPr lang="en-US" b="1" dirty="0"/>
              <a:t>Historical and RCP8.5 scenario 2090-2099 </a:t>
            </a:r>
            <a:r>
              <a:rPr lang="en-US" dirty="0"/>
              <a:t>far future period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AWE-GEN-2D we generate two scenarios: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Precipitation does NOT change and only Temperature will increase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Precipitation and Temperature will increase </a:t>
            </a:r>
          </a:p>
        </p:txBody>
      </p:sp>
    </p:spTree>
    <p:extLst>
      <p:ext uri="{BB962C8B-B14F-4D97-AF65-F5344CB8AC3E}">
        <p14:creationId xmlns:p14="http://schemas.microsoft.com/office/powerpoint/2010/main" val="37782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F54DE-9889-405C-B3F9-BF17297E2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" y="892629"/>
            <a:ext cx="11473543" cy="5233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Factorial of change:</a:t>
            </a:r>
          </a:p>
          <a:p>
            <a:r>
              <a:rPr lang="en-US" sz="2800" dirty="0"/>
              <a:t>Temperature (additive) (</a:t>
            </a:r>
            <a:r>
              <a:rPr lang="en-US" sz="2800" b="1" dirty="0">
                <a:solidFill>
                  <a:schemeClr val="tx2"/>
                </a:solidFill>
              </a:rPr>
              <a:t>+2 W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to </a:t>
            </a:r>
            <a:r>
              <a:rPr lang="en-US" sz="2800" b="1" dirty="0">
                <a:solidFill>
                  <a:srgbClr val="00B050"/>
                </a:solidFill>
              </a:rPr>
              <a:t>+4 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°C)</a:t>
            </a:r>
          </a:p>
          <a:p>
            <a:r>
              <a:rPr lang="en-US" sz="2800" dirty="0"/>
              <a:t>IMF (QM to future)</a:t>
            </a:r>
          </a:p>
          <a:p>
            <a:r>
              <a:rPr lang="en-US" sz="2800" dirty="0"/>
              <a:t>Spatial CV </a:t>
            </a:r>
            <a:r>
              <a:rPr lang="en-US" sz="2800" b="1" dirty="0">
                <a:solidFill>
                  <a:schemeClr val="tx2"/>
                </a:solidFill>
              </a:rPr>
              <a:t>(-5% W </a:t>
            </a:r>
            <a:r>
              <a:rPr lang="en-US" sz="2800" dirty="0"/>
              <a:t>to </a:t>
            </a:r>
            <a:r>
              <a:rPr lang="en-US" sz="2800" b="1" dirty="0">
                <a:solidFill>
                  <a:srgbClr val="00B050"/>
                </a:solidFill>
              </a:rPr>
              <a:t>+16% S</a:t>
            </a:r>
            <a:r>
              <a:rPr lang="en-US" sz="2800" dirty="0"/>
              <a:t>)</a:t>
            </a:r>
          </a:p>
          <a:p>
            <a:r>
              <a:rPr lang="en-US" sz="2800" dirty="0"/>
              <a:t>WAR (</a:t>
            </a:r>
            <a:r>
              <a:rPr lang="en-US" sz="2800" b="1" dirty="0">
                <a:solidFill>
                  <a:schemeClr val="tx2"/>
                </a:solidFill>
              </a:rPr>
              <a:t>+12% W </a:t>
            </a:r>
            <a:r>
              <a:rPr lang="en-US" sz="2800" dirty="0"/>
              <a:t>to </a:t>
            </a:r>
            <a:r>
              <a:rPr lang="en-US" sz="2800" b="1" dirty="0">
                <a:solidFill>
                  <a:srgbClr val="00B050"/>
                </a:solidFill>
              </a:rPr>
              <a:t>-17% S</a:t>
            </a:r>
            <a:r>
              <a:rPr lang="en-US" sz="2800" dirty="0"/>
              <a:t>)</a:t>
            </a:r>
          </a:p>
          <a:p>
            <a:r>
              <a:rPr lang="en-US" sz="2800" dirty="0"/>
              <a:t>Intensities on grid (QM to future)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What we did not change:</a:t>
            </a:r>
          </a:p>
          <a:p>
            <a:r>
              <a:rPr lang="en-US" sz="2800" dirty="0"/>
              <a:t>OCC (Probability of occurrence)</a:t>
            </a:r>
          </a:p>
          <a:p>
            <a:r>
              <a:rPr lang="en-US" sz="2800" dirty="0"/>
              <a:t>Dry and Wet spells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8ED6950-7918-458D-B0B1-727703E9E7A5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0"/>
            <a:ext cx="10058400" cy="168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US" altLang="it-IT" sz="4800" b="1" dirty="0">
                <a:solidFill>
                  <a:srgbClr val="C00000"/>
                </a:solidFill>
              </a:rPr>
              <a:t>Reparameterization by CPM (ETH)</a:t>
            </a:r>
            <a:endParaRPr lang="en-US" altLang="it-IT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9D708-A07B-46FB-8E5B-27678FCA4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780" y="3604052"/>
            <a:ext cx="4840316" cy="26191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EA8773-AC77-4C1E-8522-B1D177D84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780" y="986804"/>
            <a:ext cx="4657513" cy="252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1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342B29-A135-409E-882B-27EC638FBA21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0"/>
            <a:ext cx="10058400" cy="168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US" altLang="it-IT" sz="4800" b="1" dirty="0">
                <a:solidFill>
                  <a:srgbClr val="C00000"/>
                </a:solidFill>
              </a:rPr>
              <a:t>Results – Hydrological model</a:t>
            </a:r>
            <a:endParaRPr lang="en-US" altLang="it-IT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37EC6-12BF-4676-A259-18BF63C80AAF}"/>
              </a:ext>
            </a:extLst>
          </p:cNvPr>
          <p:cNvSpPr txBox="1"/>
          <p:nvPr/>
        </p:nvSpPr>
        <p:spPr>
          <a:xfrm>
            <a:off x="6506586" y="5049843"/>
            <a:ext cx="915747" cy="65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B) </a:t>
            </a:r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E94743F-5EC5-4822-A0CB-0C94E798D73B}"/>
              </a:ext>
            </a:extLst>
          </p:cNvPr>
          <p:cNvSpPr/>
          <p:nvPr/>
        </p:nvSpPr>
        <p:spPr>
          <a:xfrm>
            <a:off x="2475397" y="3551493"/>
            <a:ext cx="1979042" cy="1143000"/>
          </a:xfrm>
          <a:prstGeom prst="rightArrow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7D0B75-370A-4626-9CF4-89F31117FBAD}"/>
              </a:ext>
            </a:extLst>
          </p:cNvPr>
          <p:cNvSpPr txBox="1"/>
          <p:nvPr/>
        </p:nvSpPr>
        <p:spPr>
          <a:xfrm>
            <a:off x="314689" y="2951946"/>
            <a:ext cx="43214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latin typeface="+mj-lt"/>
              </a:rPr>
              <a:t>Rio </a:t>
            </a:r>
            <a:r>
              <a:rPr lang="en-US" sz="2800" b="1" dirty="0" err="1">
                <a:latin typeface="+mj-lt"/>
              </a:rPr>
              <a:t>Passirio</a:t>
            </a:r>
            <a:r>
              <a:rPr lang="en-US" sz="2800" b="1" dirty="0">
                <a:latin typeface="+mj-lt"/>
              </a:rPr>
              <a:t> at </a:t>
            </a:r>
            <a:r>
              <a:rPr lang="en-US" sz="2800" b="1" dirty="0" err="1">
                <a:latin typeface="+mj-lt"/>
              </a:rPr>
              <a:t>Merano</a:t>
            </a:r>
            <a:r>
              <a:rPr lang="en-US" sz="2800" b="1" dirty="0"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en-US" sz="2800" b="1" dirty="0">
                <a:latin typeface="+mj-lt"/>
              </a:rPr>
              <a:t>(414 km²)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514E1-6C46-4D4A-BBE3-E2CDD4D4A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439" y="824967"/>
            <a:ext cx="5486869" cy="54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0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336AD81E-F7C1-49A5-B1B5-6B04A5B905A0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0"/>
            <a:ext cx="12192000" cy="168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US" altLang="it-IT" sz="4800" b="1" dirty="0">
                <a:solidFill>
                  <a:srgbClr val="C00000"/>
                </a:solidFill>
              </a:rPr>
              <a:t>Results – Calibration precipitation</a:t>
            </a:r>
            <a:endParaRPr lang="en-US" altLang="it-IT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B3A6B-0F33-47FA-9DB2-8F5739E78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3" y="740229"/>
            <a:ext cx="5825787" cy="4846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318E4A-2846-485E-B305-793C2A8EE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296" y="740229"/>
            <a:ext cx="5825787" cy="484632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C6F20D-E686-4B9C-A3B7-3A806995C3C7}"/>
              </a:ext>
            </a:extLst>
          </p:cNvPr>
          <p:cNvSpPr txBox="1">
            <a:spLocks/>
          </p:cNvSpPr>
          <p:nvPr/>
        </p:nvSpPr>
        <p:spPr>
          <a:xfrm>
            <a:off x="90753" y="5780314"/>
            <a:ext cx="6476999" cy="6749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/>
              <a:t>Synthetic data precipitation close to observation</a:t>
            </a:r>
          </a:p>
          <a:p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D82527-C7D2-4E56-B311-03038C15B54A}"/>
              </a:ext>
            </a:extLst>
          </p:cNvPr>
          <p:cNvSpPr txBox="1">
            <a:spLocks/>
          </p:cNvSpPr>
          <p:nvPr/>
        </p:nvSpPr>
        <p:spPr>
          <a:xfrm>
            <a:off x="6790536" y="5675813"/>
            <a:ext cx="6476999" cy="674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Snow regimes close to observation</a:t>
            </a:r>
          </a:p>
        </p:txBody>
      </p:sp>
    </p:spTree>
    <p:extLst>
      <p:ext uri="{BB962C8B-B14F-4D97-AF65-F5344CB8AC3E}">
        <p14:creationId xmlns:p14="http://schemas.microsoft.com/office/powerpoint/2010/main" val="36552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336AD81E-F7C1-49A5-B1B5-6B04A5B905A0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0"/>
            <a:ext cx="12192000" cy="168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US" altLang="it-IT" sz="4800" b="1" dirty="0">
                <a:solidFill>
                  <a:srgbClr val="C00000"/>
                </a:solidFill>
              </a:rPr>
              <a:t>Results – Calibration runoff</a:t>
            </a:r>
            <a:endParaRPr lang="en-US" altLang="it-IT" dirty="0">
              <a:solidFill>
                <a:srgbClr val="C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2B2026-C5C4-40E0-85A3-F4F0AD772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2" y="707571"/>
            <a:ext cx="5825787" cy="4846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9E62F6-7883-41A2-9535-868A99D19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720" y="707571"/>
            <a:ext cx="3749183" cy="484632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86582A-83EC-483A-B403-1F693A11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2648" y="5717178"/>
            <a:ext cx="4359352" cy="674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Underestimation of floods</a:t>
            </a:r>
          </a:p>
          <a:p>
            <a:endParaRPr lang="en-US" sz="2000" dirty="0"/>
          </a:p>
          <a:p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0209B3-B911-47F2-B2FC-2313708727DA}"/>
              </a:ext>
            </a:extLst>
          </p:cNvPr>
          <p:cNvSpPr txBox="1">
            <a:spLocks/>
          </p:cNvSpPr>
          <p:nvPr/>
        </p:nvSpPr>
        <p:spPr>
          <a:xfrm>
            <a:off x="215564" y="5704115"/>
            <a:ext cx="6476999" cy="6749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/>
              <a:t>Synthetic data runoff close to observation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578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342B29-A135-409E-882B-27EC638FBA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168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US" altLang="it-IT" sz="4800" b="1" dirty="0">
                <a:solidFill>
                  <a:srgbClr val="C00000"/>
                </a:solidFill>
              </a:rPr>
              <a:t>Results – Future change precipitation</a:t>
            </a:r>
            <a:endParaRPr lang="en-US" altLang="it-IT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524F5-6BE0-43B3-A53D-76D23628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95" y="842013"/>
            <a:ext cx="6595230" cy="5486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60D878-2E35-4F15-B5C2-833130109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021" y="2743200"/>
            <a:ext cx="4508084" cy="1684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Monthly precipitation increased mostly during the summer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60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ESAF_BASSO_DEST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10185</TotalTime>
  <Words>700</Words>
  <Application>Microsoft Office PowerPoint</Application>
  <PresentationFormat>Widescreen</PresentationFormat>
  <Paragraphs>114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TESAF_BASSO_DESTRA</vt:lpstr>
      <vt:lpstr>Stochastic Weather Generation at High Spatial Resolution Informed by Convection-Permitting 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Paolo Semenzato</dc:creator>
  <cp:lastModifiedBy>Petr</cp:lastModifiedBy>
  <cp:revision>791</cp:revision>
  <cp:lastPrinted>2016-06-15T13:56:28Z</cp:lastPrinted>
  <dcterms:created xsi:type="dcterms:W3CDTF">2015-07-16T06:24:32Z</dcterms:created>
  <dcterms:modified xsi:type="dcterms:W3CDTF">2025-12-03T19:41:34Z</dcterms:modified>
</cp:coreProperties>
</file>